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4" r:id="rId2"/>
    <p:sldId id="276" r:id="rId3"/>
    <p:sldId id="279" r:id="rId4"/>
    <p:sldId id="278" r:id="rId5"/>
    <p:sldId id="271" r:id="rId6"/>
    <p:sldId id="280" r:id="rId7"/>
    <p:sldId id="281" r:id="rId8"/>
    <p:sldId id="282" r:id="rId9"/>
    <p:sldId id="284" r:id="rId10"/>
    <p:sldId id="285" r:id="rId11"/>
    <p:sldId id="286" r:id="rId12"/>
    <p:sldId id="287" r:id="rId13"/>
    <p:sldId id="28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87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B5BA4-1F3A-49D1-901A-E61F7A286C92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23CB8-28F2-4006-85D6-718A808D95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0704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2C154-CECB-41AF-A7B4-029052479FF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06397-37E9-4B50-A472-F6F854C424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7072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fld id="{A3E08D27-5D4D-4420-8310-7E0AC51FC794}" type="slidenum">
              <a:rPr lang="ru-RU" altLang="ru-RU" sz="1200" smtClean="0"/>
              <a:pPr/>
              <a:t>5</a:t>
            </a:fld>
            <a:endParaRPr lang="ru-RU" altLang="ru-RU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B12A-A944-4E14-9072-1360521FB0A5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E5CC-1983-49C5-975E-9DA6C0445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B12A-A944-4E14-9072-1360521FB0A5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E5CC-1983-49C5-975E-9DA6C0445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B12A-A944-4E14-9072-1360521FB0A5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E5CC-1983-49C5-975E-9DA6C0445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B12A-A944-4E14-9072-1360521FB0A5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E5CC-1983-49C5-975E-9DA6C0445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B12A-A944-4E14-9072-1360521FB0A5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E5CC-1983-49C5-975E-9DA6C0445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B12A-A944-4E14-9072-1360521FB0A5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E5CC-1983-49C5-975E-9DA6C0445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B12A-A944-4E14-9072-1360521FB0A5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E5CC-1983-49C5-975E-9DA6C0445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B12A-A944-4E14-9072-1360521FB0A5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E5CC-1983-49C5-975E-9DA6C0445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B12A-A944-4E14-9072-1360521FB0A5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E5CC-1983-49C5-975E-9DA6C0445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B12A-A944-4E14-9072-1360521FB0A5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E5CC-1983-49C5-975E-9DA6C0445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B12A-A944-4E14-9072-1360521FB0A5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DE5CC-1983-49C5-975E-9DA6C0445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9B12A-A944-4E14-9072-1360521FB0A5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DE5CC-1983-49C5-975E-9DA6C0445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C:\Documents and Settings\Администратор\Рабочий стол\498256~1 копия.jpg"/>
          <p:cNvPicPr>
            <a:picLocks noChangeAspect="1" noChangeArrowheads="1"/>
          </p:cNvPicPr>
          <p:nvPr/>
        </p:nvPicPr>
        <p:blipFill>
          <a:blip r:embed="rId2"/>
          <a:srcRect l="1302" r="3906"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1928802"/>
            <a:ext cx="9232665" cy="3785652"/>
          </a:xfrm>
          <a:prstGeom prst="rect">
            <a:avLst/>
          </a:prstGeom>
          <a:noFill/>
          <a:effectLst>
            <a:outerShdw blurRad="279400" dist="495300" dir="3900000" sx="117000" sy="117000" algn="tl" rotWithShape="0">
              <a:prstClr val="black">
                <a:alpha val="50000"/>
              </a:prstClr>
            </a:out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Дыхание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и здоровье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 человека</a:t>
            </a:r>
          </a:p>
        </p:txBody>
      </p:sp>
    </p:spTree>
    <p:extLst>
      <p:ext uri="{BB962C8B-B14F-4D97-AF65-F5344CB8AC3E}">
        <p14:creationId xmlns="" xmlns:p14="http://schemas.microsoft.com/office/powerpoint/2010/main" val="270790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>
              <a:defRPr/>
            </a:pPr>
            <a:r>
              <a:rPr lang="ru-RU" smtClean="0"/>
              <a:t>Трахея и бронхи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3124200" y="1752600"/>
          <a:ext cx="2390775" cy="4814888"/>
        </p:xfrm>
        <a:graphic>
          <a:graphicData uri="http://schemas.openxmlformats.org/presentationml/2006/ole">
            <p:oleObj spid="_x0000_s8200" name="Точечный рисунок" r:id="rId3" imgW="695238" imgH="1400000" progId="PBrush">
              <p:embed/>
            </p:oleObj>
          </a:graphicData>
        </a:graphic>
      </p:graphicFrame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19113" y="3343275"/>
            <a:ext cx="1322387" cy="519113"/>
          </a:xfrm>
          <a:prstGeom prst="rect">
            <a:avLst/>
          </a:prstGeom>
          <a:gradFill rotWithShape="0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/>
              <a:t>Трахея</a:t>
            </a:r>
            <a:endParaRPr lang="ru-RU" altLang="ru-RU" sz="2400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1676400" y="2743200"/>
            <a:ext cx="27432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005513" y="4029075"/>
            <a:ext cx="1381125" cy="519113"/>
          </a:xfrm>
          <a:prstGeom prst="rect">
            <a:avLst/>
          </a:prstGeom>
          <a:gradFill rotWithShape="0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/>
              <a:t>Бронхи</a:t>
            </a:r>
            <a:endParaRPr lang="ru-RU" altLang="ru-RU" sz="2400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H="1" flipV="1">
            <a:off x="4648200" y="4114800"/>
            <a:ext cx="13716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657600" y="4267200"/>
            <a:ext cx="2362200" cy="762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257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>
              <a:defRPr/>
            </a:pPr>
            <a:r>
              <a:rPr lang="ru-RU" smtClean="0"/>
              <a:t>Легкие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2400" y="1828800"/>
            <a:ext cx="8834438" cy="4570413"/>
            <a:chOff x="96" y="1152"/>
            <a:chExt cx="5565" cy="2879"/>
          </a:xfrm>
        </p:grpSpPr>
        <p:graphicFrame>
          <p:nvGraphicFramePr>
            <p:cNvPr id="16388" name="Object 4"/>
            <p:cNvGraphicFramePr>
              <a:graphicFrameLocks noChangeAspect="1"/>
            </p:cNvGraphicFramePr>
            <p:nvPr/>
          </p:nvGraphicFramePr>
          <p:xfrm>
            <a:off x="1344" y="1152"/>
            <a:ext cx="2928" cy="2879"/>
          </p:xfrm>
          <a:graphic>
            <a:graphicData uri="http://schemas.openxmlformats.org/presentationml/2006/ole">
              <p:oleObj spid="_x0000_s9224" name="Точечный рисунок" r:id="rId3" imgW="2257740" imgH="2219635" progId="PBrush">
                <p:embed/>
              </p:oleObj>
            </a:graphicData>
          </a:graphic>
        </p:graphicFrame>
        <p:sp>
          <p:nvSpPr>
            <p:cNvPr id="16389" name="Text Box 5"/>
            <p:cNvSpPr txBox="1">
              <a:spLocks noChangeArrowheads="1"/>
            </p:cNvSpPr>
            <p:nvPr/>
          </p:nvSpPr>
          <p:spPr bwMode="auto">
            <a:xfrm>
              <a:off x="96" y="1968"/>
              <a:ext cx="1369" cy="518"/>
            </a:xfrm>
            <a:prstGeom prst="rect">
              <a:avLst/>
            </a:prstGeom>
            <a:gradFill rotWithShape="0">
              <a:gsLst>
                <a:gs pos="0">
                  <a:srgbClr val="007600"/>
                </a:gs>
                <a:gs pos="50000">
                  <a:srgbClr val="00FF00"/>
                </a:gs>
                <a:gs pos="100000">
                  <a:srgbClr val="007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-5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-5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-5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400" b="1" i="1"/>
                <a:t>Правое легкое: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400" b="1" i="1"/>
                <a:t>доли 1,2,3.</a:t>
              </a:r>
            </a:p>
          </p:txBody>
        </p:sp>
        <p:sp>
          <p:nvSpPr>
            <p:cNvPr id="16390" name="Text Box 6"/>
            <p:cNvSpPr txBox="1">
              <a:spLocks noChangeArrowheads="1"/>
            </p:cNvSpPr>
            <p:nvPr/>
          </p:nvSpPr>
          <p:spPr bwMode="auto">
            <a:xfrm>
              <a:off x="4416" y="2016"/>
              <a:ext cx="1245" cy="518"/>
            </a:xfrm>
            <a:prstGeom prst="rect">
              <a:avLst/>
            </a:prstGeom>
            <a:gradFill rotWithShape="0">
              <a:gsLst>
                <a:gs pos="0">
                  <a:srgbClr val="007600"/>
                </a:gs>
                <a:gs pos="50000">
                  <a:srgbClr val="00FF00"/>
                </a:gs>
                <a:gs pos="100000">
                  <a:srgbClr val="007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-5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-5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-5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400" b="1" i="1"/>
                <a:t>Левое легкое: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400" b="1" i="1"/>
                <a:t>доли 1,2.</a:t>
              </a:r>
            </a:p>
          </p:txBody>
        </p:sp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2054" y="2090"/>
              <a:ext cx="212" cy="288"/>
            </a:xfrm>
            <a:prstGeom prst="rect">
              <a:avLst/>
            </a:prstGeom>
            <a:gradFill rotWithShape="0">
              <a:gsLst>
                <a:gs pos="0">
                  <a:srgbClr val="007600"/>
                </a:gs>
                <a:gs pos="50000">
                  <a:srgbClr val="00FF00"/>
                </a:gs>
                <a:gs pos="100000">
                  <a:srgbClr val="007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-5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-5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-5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2400" b="1"/>
                <a:t>1</a:t>
              </a:r>
              <a:endParaRPr lang="ru-RU" altLang="ru-RU" sz="2400"/>
            </a:p>
          </p:txBody>
        </p:sp>
        <p:sp>
          <p:nvSpPr>
            <p:cNvPr id="16392" name="Text Box 8"/>
            <p:cNvSpPr txBox="1">
              <a:spLocks noChangeArrowheads="1"/>
            </p:cNvSpPr>
            <p:nvPr/>
          </p:nvSpPr>
          <p:spPr bwMode="auto">
            <a:xfrm>
              <a:off x="2054" y="2954"/>
              <a:ext cx="212" cy="288"/>
            </a:xfrm>
            <a:prstGeom prst="rect">
              <a:avLst/>
            </a:prstGeom>
            <a:gradFill rotWithShape="0">
              <a:gsLst>
                <a:gs pos="0">
                  <a:srgbClr val="007600"/>
                </a:gs>
                <a:gs pos="50000">
                  <a:srgbClr val="00FF00"/>
                </a:gs>
                <a:gs pos="100000">
                  <a:srgbClr val="007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-5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-5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-5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2400" b="1"/>
                <a:t>2</a:t>
              </a:r>
              <a:endParaRPr lang="ru-RU" altLang="ru-RU" sz="2400"/>
            </a:p>
          </p:txBody>
        </p:sp>
        <p:sp>
          <p:nvSpPr>
            <p:cNvPr id="16393" name="Text Box 9"/>
            <p:cNvSpPr txBox="1">
              <a:spLocks noChangeArrowheads="1"/>
            </p:cNvSpPr>
            <p:nvPr/>
          </p:nvSpPr>
          <p:spPr bwMode="auto">
            <a:xfrm>
              <a:off x="1478" y="3338"/>
              <a:ext cx="212" cy="288"/>
            </a:xfrm>
            <a:prstGeom prst="rect">
              <a:avLst/>
            </a:prstGeom>
            <a:gradFill rotWithShape="0">
              <a:gsLst>
                <a:gs pos="0">
                  <a:srgbClr val="007600"/>
                </a:gs>
                <a:gs pos="50000">
                  <a:srgbClr val="00FF00"/>
                </a:gs>
                <a:gs pos="100000">
                  <a:srgbClr val="007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-5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-5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-5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2400" b="1"/>
                <a:t>3</a:t>
              </a:r>
              <a:endParaRPr lang="ru-RU" altLang="ru-RU" sz="2400"/>
            </a:p>
          </p:txBody>
        </p:sp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>
              <a:off x="3360" y="2208"/>
              <a:ext cx="212" cy="288"/>
            </a:xfrm>
            <a:prstGeom prst="rect">
              <a:avLst/>
            </a:prstGeom>
            <a:gradFill rotWithShape="0">
              <a:gsLst>
                <a:gs pos="0">
                  <a:srgbClr val="007600"/>
                </a:gs>
                <a:gs pos="50000">
                  <a:srgbClr val="00FF00"/>
                </a:gs>
                <a:gs pos="100000">
                  <a:srgbClr val="007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-5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-5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-5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2400" b="1"/>
                <a:t>1</a:t>
              </a:r>
              <a:endParaRPr lang="ru-RU" altLang="ru-RU" sz="2400"/>
            </a:p>
          </p:txBody>
        </p:sp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3888" y="3504"/>
              <a:ext cx="212" cy="288"/>
            </a:xfrm>
            <a:prstGeom prst="rect">
              <a:avLst/>
            </a:prstGeom>
            <a:gradFill rotWithShape="0">
              <a:gsLst>
                <a:gs pos="0">
                  <a:srgbClr val="007600"/>
                </a:gs>
                <a:gs pos="50000">
                  <a:srgbClr val="00FF00"/>
                </a:gs>
                <a:gs pos="100000">
                  <a:srgbClr val="007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-5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-5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-5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-5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2400" b="1"/>
                <a:t>2</a:t>
              </a:r>
              <a:endParaRPr lang="ru-RU" altLang="ru-RU" sz="2400"/>
            </a:p>
          </p:txBody>
        </p:sp>
      </p:grpSp>
    </p:spTree>
    <p:extLst>
      <p:ext uri="{BB962C8B-B14F-4D97-AF65-F5344CB8AC3E}">
        <p14:creationId xmlns="" xmlns:p14="http://schemas.microsoft.com/office/powerpoint/2010/main" val="208230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ru-RU" dirty="0" smtClean="0"/>
              <a:t>Задание №1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132856"/>
            <a:ext cx="8424936" cy="2232248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8000" dirty="0">
                <a:solidFill>
                  <a:schemeClr val="tx1"/>
                </a:solidFill>
                <a:ea typeface="Calibri"/>
                <a:cs typeface="Times New Roman"/>
              </a:rPr>
              <a:t>Маленькая Оля играла с конструктором. </a:t>
            </a:r>
            <a:r>
              <a:rPr lang="ru-RU" sz="8000" dirty="0" smtClean="0">
                <a:solidFill>
                  <a:schemeClr val="tx1"/>
                </a:solidFill>
                <a:ea typeface="Calibri"/>
                <a:cs typeface="Times New Roman"/>
              </a:rPr>
              <a:t>Вдруг, </a:t>
            </a:r>
            <a:r>
              <a:rPr lang="ru-RU" sz="8000" dirty="0">
                <a:solidFill>
                  <a:schemeClr val="tx1"/>
                </a:solidFill>
                <a:ea typeface="Calibri"/>
                <a:cs typeface="Times New Roman"/>
              </a:rPr>
              <a:t>внезапно девочка стала задыхаться.</a:t>
            </a:r>
            <a:endParaRPr lang="ru-RU" sz="8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8000" dirty="0">
                <a:solidFill>
                  <a:schemeClr val="tx1"/>
                </a:solidFill>
                <a:ea typeface="Calibri"/>
                <a:cs typeface="Times New Roman"/>
              </a:rPr>
              <a:t>Что произошло?</a:t>
            </a:r>
            <a:endParaRPr lang="ru-RU" sz="8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8000" dirty="0">
                <a:solidFill>
                  <a:schemeClr val="tx1"/>
                </a:solidFill>
                <a:ea typeface="Calibri"/>
                <a:cs typeface="Times New Roman"/>
              </a:rPr>
              <a:t>Каковы ваши действия?</a:t>
            </a:r>
            <a:endParaRPr lang="ru-RU" sz="8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8000" dirty="0">
                <a:solidFill>
                  <a:schemeClr val="tx1"/>
                </a:solidFill>
                <a:ea typeface="Calibri"/>
                <a:cs typeface="Times New Roman"/>
              </a:rPr>
              <a:t>Какие выводы и советы можно </a:t>
            </a:r>
            <a:endParaRPr lang="ru-RU" sz="80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8000" dirty="0" smtClean="0">
                <a:solidFill>
                  <a:schemeClr val="tx1"/>
                </a:solidFill>
                <a:ea typeface="Calibri"/>
                <a:cs typeface="Times New Roman"/>
              </a:rPr>
              <a:t>сделать </a:t>
            </a:r>
            <a:r>
              <a:rPr lang="ru-RU" sz="8000" dirty="0">
                <a:solidFill>
                  <a:schemeClr val="tx1"/>
                </a:solidFill>
                <a:ea typeface="Calibri"/>
                <a:cs typeface="Times New Roman"/>
              </a:rPr>
              <a:t>из анализа этой ситуации?</a:t>
            </a:r>
            <a:endParaRPr lang="ru-RU" sz="8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42" name="Picture 2" descr="C:\Users\Алёна\Desktop\1382122840_sad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80928"/>
            <a:ext cx="5004048" cy="4077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11592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ea typeface="Calibri"/>
                <a:cs typeface="Times New Roman"/>
              </a:rPr>
              <a:t>Подростки пошли купаться на речку. Вдруг Вася исчез под водой. Его вытащили на берег, он был без признаков жизни.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ea typeface="Calibri"/>
                <a:cs typeface="Times New Roman"/>
              </a:rPr>
              <a:t>Что произошло?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ea typeface="Calibri"/>
                <a:cs typeface="Times New Roman"/>
              </a:rPr>
              <a:t>Каковы ваши действия?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ea typeface="Calibri"/>
                <a:cs typeface="Times New Roman"/>
              </a:rPr>
              <a:t>Какие выводы и советы можно </a:t>
            </a:r>
            <a:endParaRPr lang="ru-RU" sz="2000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ea typeface="Calibri"/>
                <a:cs typeface="Times New Roman"/>
              </a:rPr>
              <a:t>сделать </a:t>
            </a:r>
            <a:r>
              <a:rPr lang="ru-RU" sz="2000" dirty="0">
                <a:ea typeface="Calibri"/>
                <a:cs typeface="Times New Roman"/>
              </a:rPr>
              <a:t>из анализа этой ситуации?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1266" name="Picture 2" descr="C:\Users\Алёна\Desktop\child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54271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Цели урока:</a:t>
            </a:r>
            <a:endParaRPr lang="ru-RU" sz="3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496944" cy="1752600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ea typeface="Times New Roman"/>
                <a:cs typeface="Times New Roman"/>
              </a:rPr>
              <a:t>актуализировать и развить </a:t>
            </a:r>
            <a:r>
              <a:rPr lang="ru-RU" sz="2400" dirty="0" smtClean="0">
                <a:solidFill>
                  <a:schemeClr val="tx1"/>
                </a:solidFill>
                <a:ea typeface="Times New Roman"/>
                <a:cs typeface="Times New Roman"/>
              </a:rPr>
              <a:t>знания </a:t>
            </a:r>
            <a:r>
              <a:rPr lang="ru-RU" sz="2400" dirty="0">
                <a:solidFill>
                  <a:schemeClr val="tx1"/>
                </a:solidFill>
                <a:ea typeface="Times New Roman"/>
                <a:cs typeface="Times New Roman"/>
              </a:rPr>
              <a:t>о дыхательной </a:t>
            </a:r>
            <a:r>
              <a:rPr lang="ru-RU" sz="2400" dirty="0" smtClean="0">
                <a:solidFill>
                  <a:schemeClr val="tx1"/>
                </a:solidFill>
                <a:ea typeface="Times New Roman"/>
                <a:cs typeface="Times New Roman"/>
              </a:rPr>
              <a:t>системе</a:t>
            </a:r>
            <a:r>
              <a:rPr lang="ru-RU" sz="2400" dirty="0">
                <a:solidFill>
                  <a:schemeClr val="tx1"/>
                </a:solidFill>
                <a:ea typeface="Times New Roman"/>
                <a:cs typeface="Times New Roman"/>
              </a:rPr>
              <a:t>;</a:t>
            </a:r>
            <a:endParaRPr lang="ru-RU" sz="2400" dirty="0" smtClean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marL="34290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ea typeface="Times New Roman"/>
                <a:cs typeface="Times New Roman"/>
              </a:rPr>
              <a:t>вспомнить заболевания </a:t>
            </a:r>
            <a:r>
              <a:rPr lang="ru-RU" sz="2400" dirty="0">
                <a:solidFill>
                  <a:schemeClr val="tx1"/>
                </a:solidFill>
                <a:ea typeface="Times New Roman"/>
                <a:cs typeface="Times New Roman"/>
              </a:rPr>
              <a:t>органов дыхания,</a:t>
            </a:r>
            <a:r>
              <a:rPr lang="ru-RU" sz="2400" b="1" dirty="0">
                <a:solidFill>
                  <a:schemeClr val="tx1"/>
                </a:solidFill>
                <a:ea typeface="Times New Roman"/>
                <a:cs typeface="Times New Roman"/>
              </a:rPr>
              <a:t> </a:t>
            </a:r>
            <a:endParaRPr lang="ru-RU" sz="2400" b="1" dirty="0" smtClean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marL="34290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ea typeface="Times New Roman"/>
                <a:cs typeface="Times New Roman"/>
              </a:rPr>
              <a:t>рассмотреть  негативное влияние плохой экологии на </a:t>
            </a:r>
            <a:r>
              <a:rPr lang="ru-RU" sz="2400" dirty="0">
                <a:solidFill>
                  <a:schemeClr val="tx1"/>
                </a:solidFill>
                <a:ea typeface="Times New Roman"/>
                <a:cs typeface="Times New Roman"/>
              </a:rPr>
              <a:t>дыхательную </a:t>
            </a:r>
            <a:r>
              <a:rPr lang="ru-RU" sz="2400" dirty="0" smtClean="0">
                <a:solidFill>
                  <a:schemeClr val="tx1"/>
                </a:solidFill>
                <a:ea typeface="Times New Roman"/>
                <a:cs typeface="Times New Roman"/>
              </a:rPr>
              <a:t>систему;</a:t>
            </a:r>
          </a:p>
          <a:p>
            <a:pPr marL="34290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ea typeface="Times New Roman"/>
                <a:cs typeface="Times New Roman"/>
              </a:rPr>
              <a:t>продолжить </a:t>
            </a:r>
            <a:r>
              <a:rPr lang="ru-RU" sz="2400" dirty="0">
                <a:solidFill>
                  <a:schemeClr val="tx1"/>
                </a:solidFill>
                <a:ea typeface="Times New Roman"/>
                <a:cs typeface="Times New Roman"/>
              </a:rPr>
              <a:t>формирование основ гигиены (правила гигиены дыхания</a:t>
            </a:r>
            <a:r>
              <a:rPr lang="ru-RU" sz="2400">
                <a:solidFill>
                  <a:schemeClr val="tx1"/>
                </a:solidFill>
                <a:ea typeface="Times New Roman"/>
                <a:cs typeface="Times New Roman"/>
              </a:rPr>
              <a:t>);  </a:t>
            </a:r>
            <a:r>
              <a:rPr lang="ru-RU" sz="2400" smtClean="0">
                <a:solidFill>
                  <a:schemeClr val="tx1"/>
                </a:solidFill>
                <a:ea typeface="Times New Roman"/>
                <a:cs typeface="Times New Roman"/>
              </a:rPr>
              <a:t>формирование </a:t>
            </a:r>
            <a:r>
              <a:rPr lang="ru-RU" sz="2400" dirty="0">
                <a:solidFill>
                  <a:schemeClr val="tx1"/>
                </a:solidFill>
                <a:ea typeface="Times New Roman"/>
                <a:cs typeface="Times New Roman"/>
              </a:rPr>
              <a:t>навыков оказания первой помощи при травматизме дыхательных </a:t>
            </a:r>
            <a:r>
              <a:rPr lang="ru-RU" sz="2400" dirty="0" smtClean="0">
                <a:solidFill>
                  <a:schemeClr val="tx1"/>
                </a:solidFill>
                <a:ea typeface="Times New Roman"/>
                <a:cs typeface="Times New Roman"/>
              </a:rPr>
              <a:t>путей;</a:t>
            </a:r>
          </a:p>
          <a:p>
            <a:pPr marL="342900" indent="-34290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ea typeface="Times New Roman"/>
                <a:cs typeface="Times New Roman"/>
              </a:rPr>
              <a:t>воспитать </a:t>
            </a:r>
            <a:r>
              <a:rPr lang="ru-RU" sz="2400" dirty="0">
                <a:solidFill>
                  <a:schemeClr val="tx1"/>
                </a:solidFill>
                <a:ea typeface="Times New Roman"/>
                <a:cs typeface="Times New Roman"/>
              </a:rPr>
              <a:t>бережное отношение к органам дыхания и здоровью в целом.</a:t>
            </a:r>
            <a:endParaRPr lang="ru-RU" sz="2400" dirty="0">
              <a:solidFill>
                <a:schemeClr val="tx1"/>
              </a:solidFill>
              <a:ea typeface="Lucida Sans Unicode"/>
              <a:cs typeface="Times New Roman"/>
            </a:endParaRPr>
          </a:p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820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66FF99"/>
              </a:gs>
              <a:gs pos="100000">
                <a:srgbClr val="2F7647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ru-RU" altLang="ru-RU" b="1" smtClean="0"/>
              <a:t>Значение дыхания</a:t>
            </a:r>
            <a:endParaRPr lang="ru-RU" altLang="ru-RU" smtClean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143000" y="2057400"/>
            <a:ext cx="5853113" cy="457200"/>
          </a:xfrm>
          <a:prstGeom prst="rect">
            <a:avLst/>
          </a:prstGeom>
          <a:gradFill rotWithShape="0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b="1"/>
              <a:t>1</a:t>
            </a:r>
            <a:r>
              <a:rPr lang="ru-RU" altLang="ru-RU"/>
              <a:t>. Обеспечение организма кислородом </a:t>
            </a:r>
            <a:r>
              <a:rPr lang="ru-RU" altLang="ru-RU" b="1"/>
              <a:t>(О</a:t>
            </a:r>
            <a:r>
              <a:rPr lang="ru-RU" altLang="ru-RU" b="1" baseline="-25000"/>
              <a:t>2</a:t>
            </a:r>
            <a:r>
              <a:rPr lang="ru-RU" altLang="ru-RU" b="1"/>
              <a:t>)</a:t>
            </a:r>
            <a:endParaRPr lang="ru-RU" altLang="ru-RU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143000" y="2667000"/>
            <a:ext cx="6811963" cy="822325"/>
          </a:xfrm>
          <a:prstGeom prst="rect">
            <a:avLst/>
          </a:prstGeom>
          <a:gradFill rotWithShape="0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b="1"/>
              <a:t>2.</a:t>
            </a:r>
            <a:r>
              <a:rPr lang="ru-RU" altLang="ru-RU"/>
              <a:t> Окисление (распад) органических соединений с </a:t>
            </a:r>
          </a:p>
          <a:p>
            <a:pPr>
              <a:spcBef>
                <a:spcPct val="0"/>
              </a:spcBef>
            </a:pPr>
            <a:r>
              <a:rPr lang="ru-RU" altLang="ru-RU"/>
              <a:t>высвобождением энергии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143000" y="3657600"/>
            <a:ext cx="6589713" cy="822325"/>
          </a:xfrm>
          <a:prstGeom prst="rect">
            <a:avLst/>
          </a:prstGeom>
          <a:gradFill rotWithShape="0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b="1"/>
              <a:t>3</a:t>
            </a:r>
            <a:r>
              <a:rPr lang="ru-RU" altLang="ru-RU"/>
              <a:t>. Образование и удаление из организма избытка</a:t>
            </a:r>
          </a:p>
          <a:p>
            <a:pPr>
              <a:spcBef>
                <a:spcPct val="0"/>
              </a:spcBef>
            </a:pPr>
            <a:r>
              <a:rPr lang="ru-RU" altLang="ru-RU"/>
              <a:t>двуокиси углерода </a:t>
            </a:r>
            <a:r>
              <a:rPr lang="ru-RU" altLang="ru-RU" b="1"/>
              <a:t>(</a:t>
            </a:r>
            <a:r>
              <a:rPr lang="en-US" altLang="ru-RU" b="1"/>
              <a:t>CO</a:t>
            </a:r>
            <a:r>
              <a:rPr lang="en-US" altLang="ru-RU" b="1" baseline="-25000"/>
              <a:t>2</a:t>
            </a:r>
            <a:r>
              <a:rPr lang="en-US" altLang="ru-RU" b="1"/>
              <a:t>)</a:t>
            </a:r>
            <a:endParaRPr lang="ru-RU" altLang="ru-RU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143000" y="4648200"/>
            <a:ext cx="6070600" cy="1917700"/>
          </a:xfrm>
          <a:prstGeom prst="rect">
            <a:avLst/>
          </a:prstGeom>
          <a:gradFill rotWithShape="0">
            <a:gsLst>
              <a:gs pos="0">
                <a:srgbClr val="5E765E"/>
              </a:gs>
              <a:gs pos="50000">
                <a:srgbClr val="CCFFCC"/>
              </a:gs>
              <a:gs pos="100000">
                <a:srgbClr val="5E765E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b="1"/>
              <a:t>4</a:t>
            </a:r>
            <a:r>
              <a:rPr lang="ru-RU" altLang="ru-RU"/>
              <a:t>. Удаление некоторых конечных продуктов </a:t>
            </a:r>
          </a:p>
          <a:p>
            <a:pPr>
              <a:spcBef>
                <a:spcPct val="0"/>
              </a:spcBef>
            </a:pPr>
            <a:r>
              <a:rPr lang="ru-RU" altLang="ru-RU"/>
              <a:t>обмена веществ:</a:t>
            </a:r>
          </a:p>
          <a:p>
            <a:pPr>
              <a:spcBef>
                <a:spcPct val="0"/>
              </a:spcBef>
            </a:pPr>
            <a:r>
              <a:rPr lang="ru-RU" altLang="ru-RU"/>
              <a:t>паров воды </a:t>
            </a:r>
            <a:r>
              <a:rPr lang="ru-RU" altLang="ru-RU" b="1"/>
              <a:t>(</a:t>
            </a:r>
            <a:r>
              <a:rPr lang="en-US" altLang="ru-RU" b="1"/>
              <a:t>H</a:t>
            </a:r>
            <a:r>
              <a:rPr lang="en-US" altLang="ru-RU" b="1" baseline="-25000"/>
              <a:t>2</a:t>
            </a:r>
            <a:r>
              <a:rPr lang="en-US" altLang="ru-RU" b="1"/>
              <a:t>O</a:t>
            </a:r>
            <a:r>
              <a:rPr lang="ru-RU" altLang="ru-RU" b="1"/>
              <a:t>),</a:t>
            </a:r>
            <a:r>
              <a:rPr lang="ru-RU" altLang="ru-RU"/>
              <a:t> </a:t>
            </a:r>
          </a:p>
          <a:p>
            <a:pPr>
              <a:spcBef>
                <a:spcPct val="0"/>
              </a:spcBef>
            </a:pPr>
            <a:r>
              <a:rPr lang="ru-RU" altLang="ru-RU"/>
              <a:t>аммиака </a:t>
            </a:r>
            <a:r>
              <a:rPr lang="ru-RU" altLang="ru-RU" b="1"/>
              <a:t>(</a:t>
            </a:r>
            <a:r>
              <a:rPr lang="en-US" altLang="ru-RU" b="1"/>
              <a:t>NH</a:t>
            </a:r>
            <a:r>
              <a:rPr lang="en-US" altLang="ru-RU" b="1" baseline="-25000"/>
              <a:t>3</a:t>
            </a:r>
            <a:r>
              <a:rPr lang="en-US" altLang="ru-RU" b="1"/>
              <a:t>),</a:t>
            </a:r>
            <a:r>
              <a:rPr lang="en-US" altLang="ru-RU"/>
              <a:t> </a:t>
            </a:r>
          </a:p>
          <a:p>
            <a:pPr>
              <a:spcBef>
                <a:spcPct val="0"/>
              </a:spcBef>
            </a:pPr>
            <a:r>
              <a:rPr lang="en-US" altLang="ru-RU"/>
              <a:t>сероводорода </a:t>
            </a:r>
            <a:r>
              <a:rPr lang="en-US" altLang="ru-RU" b="1"/>
              <a:t>(H</a:t>
            </a:r>
            <a:r>
              <a:rPr lang="en-US" altLang="ru-RU" b="1" baseline="-25000"/>
              <a:t>2</a:t>
            </a:r>
            <a:r>
              <a:rPr lang="en-US" altLang="ru-RU" b="1"/>
              <a:t>S</a:t>
            </a:r>
            <a:r>
              <a:rPr lang="ru-RU" altLang="ru-RU" b="1"/>
              <a:t>)</a:t>
            </a:r>
            <a:r>
              <a:rPr lang="ru-RU" altLang="ru-RU"/>
              <a:t> и др.</a:t>
            </a:r>
          </a:p>
        </p:txBody>
      </p:sp>
    </p:spTree>
    <p:extLst>
      <p:ext uri="{BB962C8B-B14F-4D97-AF65-F5344CB8AC3E}">
        <p14:creationId xmlns="" xmlns:p14="http://schemas.microsoft.com/office/powerpoint/2010/main" val="359700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autoUpdateAnimBg="0"/>
      <p:bldP spid="3076" grpId="0" animBg="1" autoUpdateAnimBg="0"/>
      <p:bldP spid="3077" grpId="0" animBg="1" autoUpdateAnimBg="0"/>
      <p:bldP spid="3078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Вывод: </a:t>
            </a:r>
            <a:br>
              <a:rPr lang="ru-RU" dirty="0" smtClean="0"/>
            </a:br>
            <a:r>
              <a:rPr lang="ru-RU" b="1" dirty="0">
                <a:latin typeface="Times New Roman"/>
                <a:ea typeface="Times New Roman"/>
              </a:rPr>
              <a:t>Мы дышим ради получения энергии. Таким образом, </a:t>
            </a:r>
            <a:r>
              <a:rPr lang="ru-RU" b="1" dirty="0" smtClean="0">
                <a:latin typeface="Times New Roman"/>
                <a:ea typeface="Times New Roman"/>
              </a:rPr>
              <a:t/>
            </a:r>
            <a:br>
              <a:rPr lang="ru-RU" b="1" dirty="0" smtClean="0">
                <a:latin typeface="Times New Roman"/>
                <a:ea typeface="Times New Roman"/>
              </a:rPr>
            </a:br>
            <a:r>
              <a:rPr lang="ru-RU" b="1" dirty="0" smtClean="0">
                <a:latin typeface="Times New Roman"/>
                <a:ea typeface="Times New Roman"/>
              </a:rPr>
              <a:t>кислород </a:t>
            </a:r>
            <a:r>
              <a:rPr lang="ru-RU" b="1" dirty="0">
                <a:latin typeface="Times New Roman"/>
                <a:ea typeface="Times New Roman"/>
              </a:rPr>
              <a:t>– основа жизнедеятельности организма. </a:t>
            </a:r>
            <a:endParaRPr lang="ru-RU" dirty="0"/>
          </a:p>
        </p:txBody>
      </p:sp>
      <p:pic>
        <p:nvPicPr>
          <p:cNvPr id="3074" name="Picture 2" descr="C:\Users\Алёна\Desktop\zak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5"/>
            <a:ext cx="2652944" cy="18556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лёна\Desktop\Bio150_00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0"/>
            <a:ext cx="1907704" cy="2450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5614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0">
                <a:srgbClr val="66FF99"/>
              </a:gs>
              <a:gs pos="100000">
                <a:srgbClr val="2F7647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ru-RU" altLang="ru-RU" smtClean="0"/>
              <a:t>Органы дыхательной системы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2895600" y="1905000"/>
          <a:ext cx="4400550" cy="4819650"/>
        </p:xfrm>
        <a:graphic>
          <a:graphicData uri="http://schemas.openxmlformats.org/presentationml/2006/ole">
            <p:oleObj spid="_x0000_s1038" name="Точечный рисунок" r:id="rId4" imgW="2857899" imgH="3238952" progId="PBrush">
              <p:embed/>
            </p:oleObj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62000" y="2286000"/>
            <a:ext cx="1992313" cy="457200"/>
          </a:xfrm>
          <a:prstGeom prst="rect">
            <a:avLst/>
          </a:prstGeom>
          <a:gradFill rotWithShape="0">
            <a:gsLst>
              <a:gs pos="0">
                <a:srgbClr val="2F7647"/>
              </a:gs>
              <a:gs pos="50000">
                <a:srgbClr val="66FF99"/>
              </a:gs>
              <a:gs pos="100000">
                <a:srgbClr val="2F76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b="1"/>
              <a:t>1</a:t>
            </a:r>
            <a:r>
              <a:rPr lang="ru-RU" altLang="ru-RU"/>
              <a:t>.</a:t>
            </a:r>
            <a:r>
              <a:rPr lang="ru-RU" altLang="ru-RU" sz="2000" b="1" i="1"/>
              <a:t>Полость носа</a:t>
            </a:r>
            <a:endParaRPr lang="ru-RU" altLang="ru-RU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62000" y="3048000"/>
            <a:ext cx="1779588" cy="457200"/>
          </a:xfrm>
          <a:prstGeom prst="rect">
            <a:avLst/>
          </a:prstGeom>
          <a:gradFill rotWithShape="0">
            <a:gsLst>
              <a:gs pos="0">
                <a:srgbClr val="2F7647"/>
              </a:gs>
              <a:gs pos="50000">
                <a:srgbClr val="66FF99"/>
              </a:gs>
              <a:gs pos="100000">
                <a:srgbClr val="2F76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b="1"/>
              <a:t>2</a:t>
            </a:r>
            <a:r>
              <a:rPr lang="ru-RU" altLang="ru-RU"/>
              <a:t>.</a:t>
            </a:r>
            <a:r>
              <a:rPr lang="ru-RU" altLang="ru-RU" sz="2000" b="1" i="1"/>
              <a:t>Носоглотка</a:t>
            </a:r>
            <a:endParaRPr lang="ru-RU" altLang="ru-RU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62000" y="3886200"/>
            <a:ext cx="1401763" cy="457200"/>
          </a:xfrm>
          <a:prstGeom prst="rect">
            <a:avLst/>
          </a:prstGeom>
          <a:gradFill rotWithShape="0">
            <a:gsLst>
              <a:gs pos="0">
                <a:srgbClr val="2F7647"/>
              </a:gs>
              <a:gs pos="50000">
                <a:srgbClr val="66FF99"/>
              </a:gs>
              <a:gs pos="100000">
                <a:srgbClr val="2F76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b="1"/>
              <a:t>3</a:t>
            </a:r>
            <a:r>
              <a:rPr lang="ru-RU" altLang="ru-RU"/>
              <a:t>.</a:t>
            </a:r>
            <a:r>
              <a:rPr lang="ru-RU" altLang="ru-RU" sz="2000" b="1" i="1"/>
              <a:t>Гортань</a:t>
            </a:r>
            <a:endParaRPr lang="ru-RU" altLang="ru-RU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762000" y="5638800"/>
            <a:ext cx="1238250" cy="457200"/>
          </a:xfrm>
          <a:prstGeom prst="rect">
            <a:avLst/>
          </a:prstGeom>
          <a:gradFill rotWithShape="0">
            <a:gsLst>
              <a:gs pos="0">
                <a:srgbClr val="2F7647"/>
              </a:gs>
              <a:gs pos="50000">
                <a:srgbClr val="66FF99"/>
              </a:gs>
              <a:gs pos="100000">
                <a:srgbClr val="2F76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b="1"/>
              <a:t>5</a:t>
            </a:r>
            <a:r>
              <a:rPr lang="ru-RU" altLang="ru-RU"/>
              <a:t>.</a:t>
            </a:r>
            <a:r>
              <a:rPr lang="ru-RU" altLang="ru-RU" sz="2000" b="1" i="1"/>
              <a:t>Бронхи</a:t>
            </a:r>
            <a:endParaRPr lang="ru-RU" altLang="ru-RU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62000" y="4724400"/>
            <a:ext cx="1116013" cy="457200"/>
          </a:xfrm>
          <a:prstGeom prst="rect">
            <a:avLst/>
          </a:prstGeom>
          <a:gradFill rotWithShape="0">
            <a:gsLst>
              <a:gs pos="0">
                <a:srgbClr val="2F7647"/>
              </a:gs>
              <a:gs pos="50000">
                <a:srgbClr val="66FF99"/>
              </a:gs>
              <a:gs pos="100000">
                <a:srgbClr val="2F76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b="1"/>
              <a:t>4</a:t>
            </a:r>
            <a:r>
              <a:rPr lang="ru-RU" altLang="ru-RU"/>
              <a:t>.</a:t>
            </a:r>
            <a:r>
              <a:rPr lang="ru-RU" altLang="ru-RU" sz="1800" b="1" i="1"/>
              <a:t>Трахея</a:t>
            </a:r>
            <a:endParaRPr lang="ru-RU" altLang="ru-RU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7696200" y="4140200"/>
            <a:ext cx="1335088" cy="519113"/>
          </a:xfrm>
          <a:prstGeom prst="rect">
            <a:avLst/>
          </a:prstGeom>
          <a:gradFill rotWithShape="0">
            <a:gsLst>
              <a:gs pos="0">
                <a:srgbClr val="2F7647"/>
              </a:gs>
              <a:gs pos="50000">
                <a:srgbClr val="66FF99"/>
              </a:gs>
              <a:gs pos="100000">
                <a:srgbClr val="2F76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b="1"/>
              <a:t>Легкие</a:t>
            </a:r>
            <a:endParaRPr lang="ru-RU" altLang="ru-RU" b="1" i="1"/>
          </a:p>
        </p:txBody>
      </p:sp>
      <p:sp>
        <p:nvSpPr>
          <p:cNvPr id="8202" name="WordArt 10"/>
          <p:cNvSpPr>
            <a:spLocks noChangeArrowheads="1" noChangeShapeType="1" noTextEdit="1"/>
          </p:cNvSpPr>
          <p:nvPr/>
        </p:nvSpPr>
        <p:spPr bwMode="auto">
          <a:xfrm rot="5400000">
            <a:off x="-1814513" y="4100513"/>
            <a:ext cx="4391025" cy="4572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Воздухоносные пути</a:t>
            </a: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1219200" y="2743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557713" y="2171700"/>
            <a:ext cx="298450" cy="366713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b="1"/>
              <a:t>1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5014913" y="2224088"/>
            <a:ext cx="311150" cy="396875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000" b="1"/>
              <a:t>2</a:t>
            </a:r>
            <a:endParaRPr lang="ru-RU" altLang="ru-RU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5167313" y="3062288"/>
            <a:ext cx="311150" cy="396875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000" b="1"/>
              <a:t>3</a:t>
            </a:r>
            <a:endParaRPr lang="ru-RU" altLang="ru-RU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4862513" y="3976688"/>
            <a:ext cx="311150" cy="396875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000" b="1"/>
              <a:t>4</a:t>
            </a:r>
            <a:endParaRPr lang="ru-RU" altLang="ru-RU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4710113" y="4662488"/>
            <a:ext cx="311150" cy="396875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000" b="1"/>
              <a:t>5</a:t>
            </a:r>
            <a:endParaRPr lang="ru-RU" altLang="ru-RU"/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5167313" y="4662488"/>
            <a:ext cx="311150" cy="396875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000" b="1"/>
              <a:t>5</a:t>
            </a:r>
            <a:endParaRPr lang="ru-RU" altLang="ru-RU"/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5548313" y="5653088"/>
            <a:ext cx="371475" cy="396875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000" b="1"/>
              <a:t>Л</a:t>
            </a:r>
            <a:endParaRPr lang="ru-RU" altLang="ru-RU"/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4024313" y="5424488"/>
            <a:ext cx="371475" cy="396875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000" b="1"/>
              <a:t>Л</a:t>
            </a:r>
            <a:endParaRPr lang="ru-RU" altLang="ru-RU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1219200" y="3505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1219200" y="4343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1219200" y="5181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1219200" y="60960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>
            <a:off x="1219200" y="6629400"/>
            <a:ext cx="731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 flipV="1">
            <a:off x="8534400" y="4648200"/>
            <a:ext cx="30480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 flipH="1" flipV="1">
            <a:off x="7924800" y="4648200"/>
            <a:ext cx="60960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07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 autoUpdateAnimBg="0"/>
      <p:bldP spid="8197" grpId="0" animBg="1" autoUpdateAnimBg="0"/>
      <p:bldP spid="8198" grpId="0" animBg="1" autoUpdateAnimBg="0"/>
      <p:bldP spid="8199" grpId="0" animBg="1" autoUpdateAnimBg="0"/>
      <p:bldP spid="8200" grpId="0" animBg="1" autoUpdateAnimBg="0"/>
      <p:bldP spid="8201" grpId="0" animBg="1" autoUpdateAnimBg="0"/>
      <p:bldP spid="8202" grpId="0" animBg="1"/>
      <p:bldP spid="8203" grpId="0" animBg="1"/>
      <p:bldP spid="8206" grpId="0" animBg="1" autoUpdateAnimBg="0"/>
      <p:bldP spid="8208" grpId="0" animBg="1" autoUpdateAnimBg="0"/>
      <p:bldP spid="8209" grpId="0" animBg="1" autoUpdateAnimBg="0"/>
      <p:bldP spid="8210" grpId="0" animBg="1" autoUpdateAnimBg="0"/>
      <p:bldP spid="8211" grpId="0" animBg="1" autoUpdateAnimBg="0"/>
      <p:bldP spid="8212" grpId="0" animBg="1" autoUpdateAnimBg="0"/>
      <p:bldP spid="8213" grpId="0" animBg="1" autoUpdateAnimBg="0"/>
      <p:bldP spid="8214" grpId="0" animBg="1" autoUpdateAnimBg="0"/>
      <p:bldP spid="8215" grpId="0" animBg="1"/>
      <p:bldP spid="8216" grpId="0" animBg="1"/>
      <p:bldP spid="8217" grpId="0" animBg="1"/>
      <p:bldP spid="8218" grpId="0" animBg="1"/>
      <p:bldP spid="8219" grpId="0" animBg="1"/>
      <p:bldP spid="8220" grpId="0" animBg="1"/>
      <p:bldP spid="82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>
              <a:defRPr/>
            </a:pPr>
            <a:r>
              <a:rPr lang="ru-RU" smtClean="0"/>
              <a:t>Полость носа</a:t>
            </a: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2438400" y="1600200"/>
          <a:ext cx="4005263" cy="4800600"/>
        </p:xfrm>
        <a:graphic>
          <a:graphicData uri="http://schemas.openxmlformats.org/presentationml/2006/ole">
            <p:oleObj spid="_x0000_s4105" name="Точечный рисунок" r:id="rId3" imgW="2371429" imgH="2943636" progId="PBrush">
              <p:embed/>
            </p:oleObj>
          </a:graphicData>
        </a:graphic>
      </p:graphicFrame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66700" y="2106613"/>
            <a:ext cx="1789113" cy="701675"/>
          </a:xfrm>
          <a:prstGeom prst="rect">
            <a:avLst/>
          </a:prstGeom>
          <a:gradFill rotWithShape="0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2000" b="1" i="1"/>
              <a:t>Пазуха клино-</a:t>
            </a:r>
          </a:p>
          <a:p>
            <a:pPr algn="ctr">
              <a:spcBef>
                <a:spcPct val="0"/>
              </a:spcBef>
            </a:pPr>
            <a:r>
              <a:rPr lang="ru-RU" altLang="ru-RU" sz="2000" b="1" i="1"/>
              <a:t>видной кости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661150" y="1801813"/>
            <a:ext cx="1893888" cy="701675"/>
          </a:xfrm>
          <a:prstGeom prst="rect">
            <a:avLst/>
          </a:prstGeom>
          <a:gradFill rotWithShape="0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2000" b="1" i="1"/>
              <a:t>Пазуха лобной </a:t>
            </a:r>
          </a:p>
          <a:p>
            <a:pPr algn="ctr">
              <a:spcBef>
                <a:spcPct val="0"/>
              </a:spcBef>
            </a:pPr>
            <a:r>
              <a:rPr lang="ru-RU" altLang="ru-RU" sz="2000" b="1" i="1"/>
              <a:t>кости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28600" y="3554413"/>
            <a:ext cx="1550988" cy="396875"/>
          </a:xfrm>
          <a:prstGeom prst="rect">
            <a:avLst/>
          </a:prstGeom>
          <a:gradFill rotWithShape="0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000" b="1" i="1"/>
              <a:t>Носоглотка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28600" y="4545013"/>
            <a:ext cx="1593850" cy="396875"/>
          </a:xfrm>
          <a:prstGeom prst="rect">
            <a:avLst/>
          </a:prstGeom>
          <a:gradFill rotWithShape="0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000" b="1" i="1"/>
              <a:t>Ротоглотка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661150" y="2716213"/>
            <a:ext cx="2063750" cy="701675"/>
          </a:xfrm>
          <a:prstGeom prst="rect">
            <a:avLst/>
          </a:prstGeom>
          <a:gradFill rotWithShape="0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2000" b="1" i="1"/>
              <a:t>Верхняя носовая</a:t>
            </a:r>
          </a:p>
          <a:p>
            <a:pPr algn="ctr">
              <a:spcBef>
                <a:spcPct val="0"/>
              </a:spcBef>
            </a:pPr>
            <a:r>
              <a:rPr lang="ru-RU" altLang="ru-RU" sz="2000" b="1" i="1"/>
              <a:t>раковина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90513" y="5805488"/>
            <a:ext cx="1855787" cy="396875"/>
          </a:xfrm>
          <a:prstGeom prst="rect">
            <a:avLst/>
          </a:prstGeom>
          <a:gradFill rotWithShape="0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000" b="1" i="1"/>
              <a:t>Надгортанник</a:t>
            </a:r>
            <a:endParaRPr lang="ru-RU" altLang="ru-RU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6667500" y="3859213"/>
            <a:ext cx="2106613" cy="701675"/>
          </a:xfrm>
          <a:prstGeom prst="rect">
            <a:avLst/>
          </a:prstGeom>
          <a:gradFill rotWithShape="0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2000" b="1" i="1"/>
              <a:t>Нижняя носовая</a:t>
            </a:r>
          </a:p>
          <a:p>
            <a:pPr algn="ctr">
              <a:spcBef>
                <a:spcPct val="0"/>
              </a:spcBef>
            </a:pPr>
            <a:r>
              <a:rPr lang="ru-RU" altLang="ru-RU" sz="2000" b="1" i="1"/>
              <a:t>раковина</a:t>
            </a: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2133600" y="2438400"/>
            <a:ext cx="1371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flipH="1">
            <a:off x="5029200" y="2133600"/>
            <a:ext cx="1524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1905000" y="3733800"/>
            <a:ext cx="1447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2057400" y="4724400"/>
            <a:ext cx="1371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 flipV="1">
            <a:off x="2362200" y="5562600"/>
            <a:ext cx="1143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 flipH="1">
            <a:off x="4648200" y="3048000"/>
            <a:ext cx="1905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 flipH="1" flipV="1">
            <a:off x="4724400" y="3962400"/>
            <a:ext cx="1828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6538913" y="4814888"/>
            <a:ext cx="1627187" cy="396875"/>
          </a:xfrm>
          <a:prstGeom prst="rect">
            <a:avLst/>
          </a:prstGeom>
          <a:gradFill rotWithShape="0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000" b="1" i="1"/>
              <a:t>Твердое небо</a:t>
            </a:r>
            <a:endParaRPr lang="ru-RU" altLang="ru-RU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 flipH="1" flipV="1">
            <a:off x="4876800" y="4267200"/>
            <a:ext cx="1600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6629400" y="5611813"/>
            <a:ext cx="1573213" cy="396875"/>
          </a:xfrm>
          <a:prstGeom prst="rect">
            <a:avLst/>
          </a:prstGeom>
          <a:gradFill rotWithShape="0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000" b="1" i="1"/>
              <a:t>Мягкое небо</a:t>
            </a:r>
            <a:endParaRPr lang="ru-RU" altLang="ru-RU"/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 flipH="1" flipV="1">
            <a:off x="3429000" y="4648200"/>
            <a:ext cx="32004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013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 autoUpdateAnimBg="0"/>
      <p:bldP spid="11269" grpId="0" animBg="1" autoUpdateAnimBg="0"/>
      <p:bldP spid="11270" grpId="0" animBg="1" autoUpdateAnimBg="0"/>
      <p:bldP spid="11271" grpId="0" animBg="1" autoUpdateAnimBg="0"/>
      <p:bldP spid="11272" grpId="0" animBg="1" autoUpdateAnimBg="0"/>
      <p:bldP spid="11273" grpId="0" animBg="1" autoUpdateAnimBg="0"/>
      <p:bldP spid="11276" grpId="0" animBg="1" autoUpdateAnimBg="0"/>
      <p:bldP spid="11283" grpId="0" animBg="1"/>
      <p:bldP spid="11284" grpId="0" animBg="1"/>
      <p:bldP spid="11285" grpId="0" animBg="1"/>
      <p:bldP spid="11286" grpId="0" animBg="1"/>
      <p:bldP spid="11287" grpId="0" animBg="1"/>
      <p:bldP spid="11288" grpId="0" animBg="1"/>
      <p:bldP spid="11289" grpId="0" animBg="1"/>
      <p:bldP spid="11290" grpId="0" animBg="1" autoUpdateAnimBg="0"/>
      <p:bldP spid="11291" grpId="0" animBg="1"/>
      <p:bldP spid="11292" grpId="0" animBg="1" autoUpdateAnimBg="0"/>
      <p:bldP spid="112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>
              <a:defRPr/>
            </a:pPr>
            <a:r>
              <a:rPr lang="ru-RU" smtClean="0"/>
              <a:t>Функции носовой полости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62000" y="1828800"/>
            <a:ext cx="6865938" cy="457200"/>
          </a:xfrm>
          <a:prstGeom prst="rect">
            <a:avLst/>
          </a:prstGeom>
          <a:gradFill rotWithShape="0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b="1"/>
              <a:t>1.Согревание (охлаждение) вдыхаемого воздуха.</a:t>
            </a:r>
            <a:endParaRPr lang="ru-RU" altLang="ru-RU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62000" y="2514600"/>
            <a:ext cx="5072063" cy="457200"/>
          </a:xfrm>
          <a:prstGeom prst="rect">
            <a:avLst/>
          </a:prstGeom>
          <a:gradFill rotWithShape="0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b="1"/>
              <a:t>2.Увлажнение вдыхаемого воздуха.</a:t>
            </a:r>
            <a:endParaRPr lang="ru-RU" altLang="ru-RU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62000" y="3276600"/>
            <a:ext cx="4957763" cy="457200"/>
          </a:xfrm>
          <a:prstGeom prst="rect">
            <a:avLst/>
          </a:prstGeom>
          <a:gradFill rotWithShape="0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b="1"/>
              <a:t>3. Задерживание и удаление пыли.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62000" y="4114800"/>
            <a:ext cx="3821113" cy="457200"/>
          </a:xfrm>
          <a:prstGeom prst="rect">
            <a:avLst/>
          </a:prstGeom>
          <a:gradFill rotWithShape="0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b="1"/>
              <a:t>4. Уничтожение бактерий.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762000" y="4953000"/>
            <a:ext cx="3732213" cy="457200"/>
          </a:xfrm>
          <a:prstGeom prst="rect">
            <a:avLst/>
          </a:prstGeom>
          <a:gradFill rotWithShape="0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b="1"/>
              <a:t>5. Рефлекторное чихание.</a:t>
            </a:r>
            <a:endParaRPr lang="ru-RU" altLang="ru-RU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838200" y="5816600"/>
            <a:ext cx="2224088" cy="519113"/>
          </a:xfrm>
          <a:prstGeom prst="rect">
            <a:avLst/>
          </a:prstGeom>
          <a:gradFill rotWithShape="0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800" b="1"/>
              <a:t>7. Обоняние.</a:t>
            </a:r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74046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 autoUpdateAnimBg="0"/>
      <p:bldP spid="15364" grpId="0" animBg="1" autoUpdateAnimBg="0"/>
      <p:bldP spid="15365" grpId="0" animBg="1" autoUpdateAnimBg="0"/>
      <p:bldP spid="15366" grpId="0" animBg="1" autoUpdateAnimBg="0"/>
      <p:bldP spid="15367" grpId="0" animBg="1" autoUpdateAnimBg="0"/>
      <p:bldP spid="15368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>
              <a:defRPr/>
            </a:pPr>
            <a:r>
              <a:rPr lang="ru-RU" smtClean="0"/>
              <a:t>Гортань</a:t>
            </a: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2894013" y="1752600"/>
          <a:ext cx="2952750" cy="4948238"/>
        </p:xfrm>
        <a:graphic>
          <a:graphicData uri="http://schemas.openxmlformats.org/presentationml/2006/ole">
            <p:oleObj spid="_x0000_s7176" name="Точечный рисунок" r:id="rId3" imgW="2085714" imgH="3495238" progId="PBrush">
              <p:embed/>
            </p:oleObj>
          </a:graphicData>
        </a:graphic>
      </p:graphicFrame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96000" y="2514600"/>
            <a:ext cx="2195513" cy="457200"/>
          </a:xfrm>
          <a:prstGeom prst="rect">
            <a:avLst/>
          </a:prstGeom>
          <a:gradFill rotWithShape="0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i="1"/>
              <a:t>Надгортанник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28600" y="4038600"/>
            <a:ext cx="2093913" cy="822325"/>
          </a:xfrm>
          <a:prstGeom prst="rect">
            <a:avLst/>
          </a:prstGeom>
          <a:gradFill rotWithShape="0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i="1"/>
              <a:t>Щитовидный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i="1"/>
              <a:t> хрящ</a:t>
            </a:r>
            <a:endParaRPr lang="ru-RU" altLang="ru-RU" sz="240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096000" y="4572000"/>
            <a:ext cx="2616200" cy="457200"/>
          </a:xfrm>
          <a:prstGeom prst="rect">
            <a:avLst/>
          </a:prstGeom>
          <a:gradFill rotWithShape="0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-5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-5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-5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-5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-5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i="1"/>
              <a:t>Полость гортани</a:t>
            </a:r>
            <a:endParaRPr lang="ru-RU" altLang="ru-RU" sz="2400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2286000" y="4419600"/>
            <a:ext cx="1143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 flipV="1">
            <a:off x="4953000" y="2667000"/>
            <a:ext cx="11430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 flipV="1">
            <a:off x="4267200" y="3962400"/>
            <a:ext cx="1828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13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 autoUpdateAnimBg="0"/>
      <p:bldP spid="12293" grpId="0" animBg="1" autoUpdateAnimBg="0"/>
      <p:bldP spid="12294" grpId="0" animBg="1" autoUpdateAnimBg="0"/>
      <p:bldP spid="12295" grpId="0" animBg="1"/>
      <p:bldP spid="12296" grpId="0" animBg="1"/>
      <p:bldP spid="122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sz="half" idx="2"/>
          </p:nvPr>
        </p:nvSpPr>
        <p:spPr>
          <a:xfrm>
            <a:off x="3707904" y="548680"/>
            <a:ext cx="4978896" cy="5577483"/>
          </a:xfrm>
        </p:spPr>
        <p:txBody>
          <a:bodyPr/>
          <a:lstStyle/>
          <a:p>
            <a:endParaRPr lang="ru-RU" dirty="0" smtClean="0">
              <a:ea typeface="Times New Roman"/>
            </a:endParaRPr>
          </a:p>
          <a:p>
            <a:endParaRPr lang="ru-RU" dirty="0">
              <a:ea typeface="Times New Roman"/>
            </a:endParaRPr>
          </a:p>
          <a:p>
            <a:pPr marL="0" indent="0">
              <a:buNone/>
            </a:pPr>
            <a:r>
              <a:rPr lang="ru-RU" dirty="0" smtClean="0">
                <a:ea typeface="Times New Roman"/>
              </a:rPr>
              <a:t>    </a:t>
            </a:r>
            <a:r>
              <a:rPr lang="ru-RU" sz="3200" dirty="0" smtClean="0">
                <a:ea typeface="Times New Roman"/>
              </a:rPr>
              <a:t>На изображены </a:t>
            </a:r>
            <a:r>
              <a:rPr lang="ru-RU" sz="3200" dirty="0">
                <a:ea typeface="Times New Roman"/>
              </a:rPr>
              <a:t>голосовые связки трёх людей. Определите по голосовым связкам, кто из них глубоко дышит после бега, кто спокойно стоит, кто поёт. </a:t>
            </a:r>
            <a:endParaRPr lang="ru-RU" sz="3200" dirty="0"/>
          </a:p>
        </p:txBody>
      </p:sp>
      <p:pic>
        <p:nvPicPr>
          <p:cNvPr id="6146" name="Picture 2" descr="C:\Users\Алёна\Desktop\0014-008-Obrazovanie-zvukov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168352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6593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460</TotalTime>
  <Words>297</Words>
  <Application>Microsoft Office PowerPoint</Application>
  <PresentationFormat>Экран (4:3)</PresentationFormat>
  <Paragraphs>92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Точечный рисунок</vt:lpstr>
      <vt:lpstr>Слайд 1</vt:lpstr>
      <vt:lpstr>Цели урока:</vt:lpstr>
      <vt:lpstr>Значение дыхания</vt:lpstr>
      <vt:lpstr>Вывод:  Мы дышим ради получения энергии. Таким образом,  кислород – основа жизнедеятельности организма. </vt:lpstr>
      <vt:lpstr>Органы дыхательной системы</vt:lpstr>
      <vt:lpstr>Полость носа</vt:lpstr>
      <vt:lpstr>Функции носовой полости</vt:lpstr>
      <vt:lpstr>Гортань</vt:lpstr>
      <vt:lpstr>Слайд 9</vt:lpstr>
      <vt:lpstr>Трахея и бронхи</vt:lpstr>
      <vt:lpstr>Легкие</vt:lpstr>
      <vt:lpstr>Задание №1</vt:lpstr>
      <vt:lpstr>Задание №2</vt:lpstr>
    </vt:vector>
  </TitlesOfParts>
  <Company>CrackSoft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Первая помощь</dc:title>
  <dc:creator>kati</dc:creator>
  <cp:lastModifiedBy>ЗАМИР</cp:lastModifiedBy>
  <cp:revision>45</cp:revision>
  <dcterms:created xsi:type="dcterms:W3CDTF">2013-12-18T17:09:48Z</dcterms:created>
  <dcterms:modified xsi:type="dcterms:W3CDTF">2015-01-06T17:33:34Z</dcterms:modified>
</cp:coreProperties>
</file>